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notesMasterIdLst>
    <p:notesMasterId r:id="rId9"/>
  </p:notesMasterIdLst>
  <p:sldIdLst>
    <p:sldId id="256" r:id="rId2"/>
    <p:sldId id="348" r:id="rId3"/>
    <p:sldId id="349" r:id="rId4"/>
    <p:sldId id="350" r:id="rId5"/>
    <p:sldId id="351" r:id="rId6"/>
    <p:sldId id="352" r:id="rId7"/>
    <p:sldId id="341"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5/9/2020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a:defRPr/>
            </a:pPr>
            <a:fld id="{4A4CAE77-B8B1-49B7-9986-23DC29B73BCB}" type="datetime1">
              <a:rPr lang="en-US" smtClean="0"/>
              <a:pPr>
                <a:defRPr/>
              </a:pPr>
              <a:t>5/9/2020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pPr>
              <a:defRPr/>
            </a:pPr>
            <a:r>
              <a:rPr lang="en-US" smtClean="0"/>
              <a:t>Author:RK</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pPr>
              <a:defRPr/>
            </a:pPr>
            <a:fld id="{29E3B3A6-35C4-4A4A-A93B-FEA2E3D83467}"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5/9/2020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5/9/2020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defRPr/>
            </a:pPr>
            <a:fld id="{3A26468A-707D-43B7-A2A2-6F6E66C6416E}" type="datetime1">
              <a:rPr lang="en-US" smtClean="0"/>
              <a:pPr>
                <a:defRPr/>
              </a:pPr>
              <a:t>5/9/2020</a:t>
            </a:fld>
            <a:endParaRPr lang="en-US"/>
          </a:p>
        </p:txBody>
      </p:sp>
      <p:sp>
        <p:nvSpPr>
          <p:cNvPr id="9" name="Slide Number Placeholder 8"/>
          <p:cNvSpPr>
            <a:spLocks noGrp="1"/>
          </p:cNvSpPr>
          <p:nvPr>
            <p:ph type="sldNum" sz="quarter" idx="15"/>
          </p:nvPr>
        </p:nvSpPr>
        <p:spPr/>
        <p:txBody>
          <a:bodyPr rtlCol="0"/>
          <a:lstStyle/>
          <a:p>
            <a:pPr>
              <a:defRPr/>
            </a:pPr>
            <a:fld id="{FE88FBAD-9DA8-472F-839A-428AD1F4DEE1}" type="slidenum">
              <a:rPr lang="en-US" smtClean="0"/>
              <a:pPr>
                <a:defRPr/>
              </a:pPr>
              <a:t>‹#›</a:t>
            </a:fld>
            <a:endParaRPr lang="en-US"/>
          </a:p>
        </p:txBody>
      </p:sp>
      <p:sp>
        <p:nvSpPr>
          <p:cNvPr id="10" name="Footer Placeholder 9"/>
          <p:cNvSpPr>
            <a:spLocks noGrp="1"/>
          </p:cNvSpPr>
          <p:nvPr>
            <p:ph type="ftr" sz="quarter" idx="16"/>
          </p:nvPr>
        </p:nvSpPr>
        <p:spPr/>
        <p:txBody>
          <a:bodyPr rtlCol="0"/>
          <a:lstStyle/>
          <a:p>
            <a:pPr>
              <a:defRPr/>
            </a:pPr>
            <a:r>
              <a:rPr lang="en-US" smtClean="0"/>
              <a:t>Author:RK</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a:defRPr/>
            </a:pPr>
            <a:fld id="{86442F78-5EBF-4453-A097-83F2C8DFCA84}" type="datetime1">
              <a:rPr lang="en-US" smtClean="0"/>
              <a:pPr>
                <a:defRPr/>
              </a:pPr>
              <a:t>5/9/2020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pPr>
              <a:defRPr/>
            </a:pPr>
            <a:r>
              <a:rPr lang="en-US" smtClean="0"/>
              <a:t>Author:RK</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pPr>
              <a:defRPr/>
            </a:pPr>
            <a:fld id="{30ECD9A4-5F66-4780-BB8E-330017FFA7D2}"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5/9/2020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5/9/2020</a:t>
            </a:fld>
            <a:endParaRPr lang="en-US"/>
          </a:p>
        </p:txBody>
      </p:sp>
      <p:sp>
        <p:nvSpPr>
          <p:cNvPr id="8" name="Footer Placeholder 7"/>
          <p:cNvSpPr>
            <a:spLocks noGrp="1"/>
          </p:cNvSpPr>
          <p:nvPr>
            <p:ph type="ftr" sz="quarter" idx="11"/>
          </p:nvPr>
        </p:nvSpPr>
        <p:spPr/>
        <p:txBody>
          <a:bodyPr/>
          <a:lstStyle/>
          <a:p>
            <a:pPr>
              <a:defRPr/>
            </a:pPr>
            <a:r>
              <a:rPr lang="en-US" smtClean="0"/>
              <a:t>Author:RK</a:t>
            </a:r>
            <a:endParaRPr lang="en-US"/>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defRPr/>
            </a:pPr>
            <a:fld id="{95305D4A-26BC-4003-A6BB-1FE483E62D74}" type="datetime1">
              <a:rPr lang="en-US" smtClean="0"/>
              <a:pPr>
                <a:defRPr/>
              </a:pPr>
              <a:t>5/9/2020</a:t>
            </a:fld>
            <a:endParaRPr lang="en-US"/>
          </a:p>
        </p:txBody>
      </p:sp>
      <p:sp>
        <p:nvSpPr>
          <p:cNvPr id="7" name="Slide Number Placeholder 6"/>
          <p:cNvSpPr>
            <a:spLocks noGrp="1"/>
          </p:cNvSpPr>
          <p:nvPr>
            <p:ph type="sldNum" sz="quarter" idx="11"/>
          </p:nvPr>
        </p:nvSpPr>
        <p:spPr/>
        <p:txBody>
          <a:bodyPr rtlCol="0"/>
          <a:lstStyle/>
          <a:p>
            <a:pPr>
              <a:defRPr/>
            </a:pPr>
            <a:fld id="{1FF23CE0-A7BA-44DD-B5DD-50C48A27FB95}" type="slidenum">
              <a:rPr lang="en-US" smtClean="0"/>
              <a:pPr>
                <a:defRPr/>
              </a:pPr>
              <a:t>‹#›</a:t>
            </a:fld>
            <a:endParaRPr lang="en-US"/>
          </a:p>
        </p:txBody>
      </p:sp>
      <p:sp>
        <p:nvSpPr>
          <p:cNvPr id="8" name="Footer Placeholder 7"/>
          <p:cNvSpPr>
            <a:spLocks noGrp="1"/>
          </p:cNvSpPr>
          <p:nvPr>
            <p:ph type="ftr" sz="quarter" idx="12"/>
          </p:nvPr>
        </p:nvSpPr>
        <p:spPr/>
        <p:txBody>
          <a:bodyPr rtlCol="0"/>
          <a:lstStyle/>
          <a:p>
            <a:pPr>
              <a:defRPr/>
            </a:pPr>
            <a:r>
              <a:rPr lang="en-US" smtClean="0"/>
              <a:t>Author:RK</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5/9/2020</a:t>
            </a:fld>
            <a:endParaRPr lang="en-US"/>
          </a:p>
        </p:txBody>
      </p:sp>
      <p:sp>
        <p:nvSpPr>
          <p:cNvPr id="3" name="Footer Placeholder 2"/>
          <p:cNvSpPr>
            <a:spLocks noGrp="1"/>
          </p:cNvSpPr>
          <p:nvPr>
            <p:ph type="ftr" sz="quarter" idx="11"/>
          </p:nvPr>
        </p:nvSpPr>
        <p:spPr/>
        <p:txBody>
          <a:bodyPr/>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defRPr/>
            </a:pPr>
            <a:fld id="{A526942A-22AA-43F1-BB1B-25EDD8605733}" type="datetime1">
              <a:rPr lang="en-US" smtClean="0"/>
              <a:pPr>
                <a:defRPr/>
              </a:pPr>
              <a:t>5/9/2020</a:t>
            </a:fld>
            <a:endParaRPr lang="en-US"/>
          </a:p>
        </p:txBody>
      </p:sp>
      <p:sp>
        <p:nvSpPr>
          <p:cNvPr id="22" name="Slide Number Placeholder 21"/>
          <p:cNvSpPr>
            <a:spLocks noGrp="1"/>
          </p:cNvSpPr>
          <p:nvPr>
            <p:ph type="sldNum" sz="quarter" idx="15"/>
          </p:nvPr>
        </p:nvSpPr>
        <p:spPr/>
        <p:txBody>
          <a:bodyPr rtlCol="0"/>
          <a:lstStyle/>
          <a:p>
            <a:pPr>
              <a:defRPr/>
            </a:pPr>
            <a:fld id="{5C23F445-A553-4D3F-BF04-A18E2120CA02}" type="slidenum">
              <a:rPr lang="en-US" smtClean="0"/>
              <a:pPr>
                <a:defRPr/>
              </a:pPr>
              <a:t>‹#›</a:t>
            </a:fld>
            <a:endParaRPr lang="en-US"/>
          </a:p>
        </p:txBody>
      </p:sp>
      <p:sp>
        <p:nvSpPr>
          <p:cNvPr id="23" name="Footer Placeholder 22"/>
          <p:cNvSpPr>
            <a:spLocks noGrp="1"/>
          </p:cNvSpPr>
          <p:nvPr>
            <p:ph type="ftr" sz="quarter" idx="16"/>
          </p:nvPr>
        </p:nvSpPr>
        <p:spPr/>
        <p:txBody>
          <a:bodyPr rtlCol="0"/>
          <a:lstStyle/>
          <a:p>
            <a:pPr>
              <a:defRPr/>
            </a:pPr>
            <a:r>
              <a:rPr lang="en-US" smtClean="0"/>
              <a:t>Author:RK</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fld id="{44528B13-61B8-4B34-AE66-FAA20D62E9E3}" type="datetime1">
              <a:rPr lang="en-US" smtClean="0"/>
              <a:pPr>
                <a:defRPr/>
              </a:pPr>
              <a:t>5/9/2020</a:t>
            </a:fld>
            <a:endParaRPr lang="en-US"/>
          </a:p>
        </p:txBody>
      </p:sp>
      <p:sp>
        <p:nvSpPr>
          <p:cNvPr id="18" name="Slide Number Placeholder 17"/>
          <p:cNvSpPr>
            <a:spLocks noGrp="1"/>
          </p:cNvSpPr>
          <p:nvPr>
            <p:ph type="sldNum" sz="quarter" idx="11"/>
          </p:nvPr>
        </p:nvSpPr>
        <p:spPr/>
        <p:txBody>
          <a:bodyPr rtlCol="0"/>
          <a:lstStyle/>
          <a:p>
            <a:pPr>
              <a:defRPr/>
            </a:pPr>
            <a:fld id="{5F7CE51B-D314-4748-A7FB-C6BBF3CC08C9}" type="slidenum">
              <a:rPr lang="en-US" smtClean="0"/>
              <a:pPr>
                <a:defRPr/>
              </a:pPr>
              <a:t>‹#›</a:t>
            </a:fld>
            <a:endParaRPr lang="en-US"/>
          </a:p>
        </p:txBody>
      </p:sp>
      <p:sp>
        <p:nvSpPr>
          <p:cNvPr id="21" name="Footer Placeholder 20"/>
          <p:cNvSpPr>
            <a:spLocks noGrp="1"/>
          </p:cNvSpPr>
          <p:nvPr>
            <p:ph type="ftr" sz="quarter" idx="12"/>
          </p:nvPr>
        </p:nvSpPr>
        <p:spPr/>
        <p:txBody>
          <a:bodyPr rtlCol="0"/>
          <a:lstStyle/>
          <a:p>
            <a:pPr>
              <a:defRPr/>
            </a:pPr>
            <a:r>
              <a:rPr lang="en-US" smtClean="0"/>
              <a:t>Author:RK</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fld id="{DA77A13B-D29E-4A31-9A3D-BDF778EEE264}" type="datetime1">
              <a:rPr lang="en-US" smtClean="0"/>
              <a:pPr>
                <a:defRPr/>
              </a:pPr>
              <a:t>5/9/2020</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r>
              <a:rPr lang="en-US" smtClean="0"/>
              <a:t>Author:RK</a:t>
            </a:r>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457200"/>
            <a:ext cx="8229600" cy="2667000"/>
          </a:xfrm>
        </p:spPr>
        <p:txBody>
          <a:bodyPr>
            <a:normAutofit fontScale="90000"/>
          </a:bodyPr>
          <a:lstStyle/>
          <a:p>
            <a:pPr indent="457200" algn="ctr"/>
            <a:r>
              <a:rPr sz="4500" b="1" u="sng" smtClean="0">
                <a:solidFill>
                  <a:srgbClr val="FF0000"/>
                </a:solidFill>
              </a:rPr>
              <a:t>WELCOME</a:t>
            </a:r>
            <a:r>
              <a:rPr sz="3200">
                <a:solidFill>
                  <a:srgbClr val="FF0000"/>
                </a:solidFill>
              </a:rPr>
              <a:t/>
            </a:r>
            <a:br>
              <a:rPr sz="3200">
                <a:solidFill>
                  <a:srgbClr val="FF0000"/>
                </a:solidFill>
              </a:rPr>
            </a:br>
            <a:r>
              <a:rPr sz="3200">
                <a:solidFill>
                  <a:srgbClr val="FF0000"/>
                </a:solidFill>
              </a:rPr>
              <a:t/>
            </a:r>
            <a:br>
              <a:rPr sz="3200">
                <a:solidFill>
                  <a:srgbClr val="FF0000"/>
                </a:solidFill>
              </a:rPr>
            </a:br>
            <a:r>
              <a:rPr sz="3000" b="1">
                <a:solidFill>
                  <a:srgbClr val="FF0000"/>
                </a:solidFill>
              </a:rPr>
              <a:t>Class: B.Com – Part-2 </a:t>
            </a:r>
            <a:br>
              <a:rPr sz="3000" b="1">
                <a:solidFill>
                  <a:srgbClr val="FF0000"/>
                </a:solidFill>
              </a:rPr>
            </a:br>
            <a:r>
              <a:rPr sz="3000" b="1">
                <a:solidFill>
                  <a:srgbClr val="FF0000"/>
                </a:solidFill>
              </a:rPr>
              <a:t>Subject: Business Regulatory Framework</a:t>
            </a:r>
            <a:r>
              <a:rPr sz="2800">
                <a:solidFill>
                  <a:srgbClr val="FF0000"/>
                </a:solidFill>
              </a:rPr>
              <a:t/>
            </a:r>
            <a:br>
              <a:rPr sz="2800">
                <a:solidFill>
                  <a:srgbClr val="FF0000"/>
                </a:solidFill>
              </a:rPr>
            </a:br>
            <a:r>
              <a:rPr sz="2700" b="1">
                <a:solidFill>
                  <a:srgbClr val="00B0F0"/>
                </a:solidFill>
              </a:rPr>
              <a:t>TOPIC</a:t>
            </a:r>
            <a:r>
              <a:rPr sz="2700" b="1" smtClean="0">
                <a:solidFill>
                  <a:srgbClr val="00B0F0"/>
                </a:solidFill>
              </a:rPr>
              <a:t>:</a:t>
            </a:r>
            <a:r>
              <a:rPr lang="en-US" sz="2700" b="1" dirty="0" smtClean="0">
                <a:solidFill>
                  <a:srgbClr val="00B0F0"/>
                </a:solidFill>
              </a:rPr>
              <a:t> </a:t>
            </a:r>
            <a:r>
              <a:rPr lang="en-US" sz="2700" dirty="0" smtClean="0">
                <a:solidFill>
                  <a:srgbClr val="00B0F0"/>
                </a:solidFill>
              </a:rPr>
              <a:t> Subject Matter of Contract of </a:t>
            </a:r>
            <a:r>
              <a:rPr lang="en-US" sz="2700" dirty="0" smtClean="0">
                <a:solidFill>
                  <a:srgbClr val="00B0F0"/>
                </a:solidFill>
              </a:rPr>
              <a:t>Sale</a:t>
            </a:r>
            <a:endParaRPr sz="2400" b="1">
              <a:solidFill>
                <a:srgbClr val="00B0F0"/>
              </a:solidFill>
            </a:endParaRPr>
          </a:p>
        </p:txBody>
      </p:sp>
      <p:sp>
        <p:nvSpPr>
          <p:cNvPr id="6146" name="Subtitle 2"/>
          <p:cNvSpPr>
            <a:spLocks noGrp="1"/>
          </p:cNvSpPr>
          <p:nvPr>
            <p:ph type="subTitle" idx="1"/>
          </p:nvPr>
        </p:nvSpPr>
        <p:spPr>
          <a:xfrm>
            <a:off x="914400" y="3352800"/>
            <a:ext cx="6934200" cy="3200400"/>
          </a:xfrm>
        </p:spPr>
        <p:txBody>
          <a:bodyPr>
            <a:normAutofit fontScale="925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a:solidFill>
                  <a:schemeClr val="tx1"/>
                </a:solidFill>
              </a:rPr>
              <a:t>Whatsup</a:t>
            </a:r>
            <a:r>
              <a:rPr lang="en-US" sz="2600" b="1" dirty="0">
                <a:solidFill>
                  <a:schemeClr val="tx1"/>
                </a:solidFill>
              </a:rPr>
              <a:t> 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5"/>
          </p:nvPr>
        </p:nvSpPr>
        <p:spPr/>
        <p:txBody>
          <a:bodyPr>
            <a:normAutofit/>
          </a:bodyPr>
          <a:lstStyle/>
          <a:p>
            <a:pPr>
              <a:defRPr/>
            </a:pPr>
            <a:fld id="{BEFF15C5-7A37-4B5C-9F13-4DD073D7DC40}" type="slidenum">
              <a:rPr lang="en-US" smtClean="0"/>
              <a:pPr>
                <a:defRPr/>
              </a:pPr>
              <a:t>2</a:t>
            </a:fld>
            <a:endParaRPr lang="en-US" dirty="0"/>
          </a:p>
        </p:txBody>
      </p:sp>
      <p:sp>
        <p:nvSpPr>
          <p:cNvPr id="8" name="object 2"/>
          <p:cNvSpPr txBox="1"/>
          <p:nvPr/>
        </p:nvSpPr>
        <p:spPr>
          <a:xfrm>
            <a:off x="381000" y="381000"/>
            <a:ext cx="8458200" cy="6214522"/>
          </a:xfrm>
          <a:prstGeom prst="rect">
            <a:avLst/>
          </a:prstGeom>
        </p:spPr>
        <p:txBody>
          <a:bodyPr vert="horz" wrap="square" lIns="0" tIns="12700" rIns="0" bIns="0" rtlCol="0">
            <a:spAutoFit/>
          </a:bodyPr>
          <a:lstStyle/>
          <a:p>
            <a:pPr algn="just"/>
            <a:r>
              <a:rPr lang="en-US" sz="2800" b="1" dirty="0" smtClean="0">
                <a:solidFill>
                  <a:srgbClr val="FF0000"/>
                </a:solidFill>
                <a:latin typeface="Calibri" pitchFamily="34" charset="0"/>
                <a:cs typeface="Calibri" pitchFamily="34" charset="0"/>
              </a:rPr>
              <a:t>Subject M</a:t>
            </a:r>
            <a:r>
              <a:rPr lang="en-US" sz="2800" b="1" dirty="0" smtClean="0">
                <a:solidFill>
                  <a:srgbClr val="FF0000"/>
                </a:solidFill>
                <a:latin typeface="Calibri" pitchFamily="34" charset="0"/>
                <a:cs typeface="Calibri" pitchFamily="34" charset="0"/>
              </a:rPr>
              <a:t>atter </a:t>
            </a:r>
            <a:r>
              <a:rPr lang="en-US" sz="2800" b="1" dirty="0" smtClean="0">
                <a:solidFill>
                  <a:srgbClr val="FF0000"/>
                </a:solidFill>
                <a:latin typeface="Calibri" pitchFamily="34" charset="0"/>
                <a:cs typeface="Calibri" pitchFamily="34" charset="0"/>
              </a:rPr>
              <a:t>of </a:t>
            </a:r>
            <a:r>
              <a:rPr lang="en-US" sz="2800" b="1" dirty="0" smtClean="0">
                <a:solidFill>
                  <a:srgbClr val="FF0000"/>
                </a:solidFill>
                <a:latin typeface="Calibri" pitchFamily="34" charset="0"/>
                <a:cs typeface="Calibri" pitchFamily="34" charset="0"/>
              </a:rPr>
              <a:t>Contract </a:t>
            </a:r>
            <a:r>
              <a:rPr lang="en-US" sz="2800" b="1" dirty="0" smtClean="0">
                <a:solidFill>
                  <a:srgbClr val="FF0000"/>
                </a:solidFill>
                <a:latin typeface="Calibri" pitchFamily="34" charset="0"/>
                <a:cs typeface="Calibri" pitchFamily="34" charset="0"/>
              </a:rPr>
              <a:t>of </a:t>
            </a:r>
            <a:r>
              <a:rPr lang="en-US" sz="2800" b="1" dirty="0" smtClean="0">
                <a:solidFill>
                  <a:srgbClr val="FF0000"/>
                </a:solidFill>
                <a:latin typeface="Calibri" pitchFamily="34" charset="0"/>
                <a:cs typeface="Calibri" pitchFamily="34" charset="0"/>
              </a:rPr>
              <a:t>Sale</a:t>
            </a:r>
            <a:r>
              <a:rPr lang="en-US" sz="2800" b="1" dirty="0" smtClean="0">
                <a:solidFill>
                  <a:srgbClr val="FF0000"/>
                </a:solidFill>
                <a:latin typeface="Calibri" pitchFamily="34" charset="0"/>
                <a:cs typeface="Calibri" pitchFamily="34" charset="0"/>
              </a:rPr>
              <a:t>:</a:t>
            </a:r>
            <a:endParaRPr lang="en-US" sz="2800" b="1" dirty="0" smtClean="0">
              <a:solidFill>
                <a:srgbClr val="FF0000"/>
              </a:solidFill>
              <a:latin typeface="Calibri" pitchFamily="34" charset="0"/>
              <a:cs typeface="Calibri" pitchFamily="34" charset="0"/>
            </a:endParaRPr>
          </a:p>
          <a:p>
            <a:pPr algn="just"/>
            <a:endParaRPr lang="en-US" sz="2500" b="1" dirty="0" smtClean="0">
              <a:latin typeface="Calibri" pitchFamily="34" charset="0"/>
              <a:cs typeface="Calibri" pitchFamily="34" charset="0"/>
            </a:endParaRPr>
          </a:p>
          <a:p>
            <a:pPr algn="just"/>
            <a:r>
              <a:rPr lang="en-US" sz="2500" dirty="0" smtClean="0">
                <a:latin typeface="Calibri" pitchFamily="34" charset="0"/>
                <a:cs typeface="Calibri" pitchFamily="34" charset="0"/>
              </a:rPr>
              <a:t>According to sec.6 ‘Goods’ form the subject matter of a contract of sale. Goods may </a:t>
            </a:r>
            <a:r>
              <a:rPr lang="en-US" sz="2500" dirty="0" smtClean="0">
                <a:latin typeface="Calibri" pitchFamily="34" charset="0"/>
                <a:cs typeface="Calibri" pitchFamily="34" charset="0"/>
              </a:rPr>
              <a:t>be divided </a:t>
            </a:r>
            <a:r>
              <a:rPr lang="en-US" sz="2500" dirty="0" smtClean="0">
                <a:latin typeface="Calibri" pitchFamily="34" charset="0"/>
                <a:cs typeface="Calibri" pitchFamily="34" charset="0"/>
              </a:rPr>
              <a:t>into three types</a:t>
            </a:r>
            <a:r>
              <a:rPr lang="en-US" sz="2500" dirty="0" smtClean="0">
                <a:latin typeface="Calibri" pitchFamily="34" charset="0"/>
                <a:cs typeface="Calibri" pitchFamily="34" charset="0"/>
              </a:rPr>
              <a:t>,</a:t>
            </a:r>
          </a:p>
          <a:p>
            <a:pPr algn="just"/>
            <a:endParaRPr lang="en-US" sz="2500" dirty="0" smtClean="0">
              <a:latin typeface="Calibri" pitchFamily="34" charset="0"/>
              <a:cs typeface="Calibri" pitchFamily="34" charset="0"/>
            </a:endParaRPr>
          </a:p>
          <a:p>
            <a:pPr algn="just"/>
            <a:r>
              <a:rPr lang="en-US" sz="2500" dirty="0" smtClean="0">
                <a:latin typeface="Calibri" pitchFamily="34" charset="0"/>
                <a:cs typeface="Calibri" pitchFamily="34" charset="0"/>
              </a:rPr>
              <a:t>1. </a:t>
            </a:r>
            <a:r>
              <a:rPr lang="en-US" sz="2500" b="1" dirty="0" smtClean="0">
                <a:latin typeface="Calibri" pitchFamily="34" charset="0"/>
                <a:cs typeface="Calibri" pitchFamily="34" charset="0"/>
              </a:rPr>
              <a:t>Existing </a:t>
            </a:r>
            <a:r>
              <a:rPr lang="en-US" sz="2500" b="1" dirty="0" smtClean="0">
                <a:latin typeface="Calibri" pitchFamily="34" charset="0"/>
                <a:cs typeface="Calibri" pitchFamily="34" charset="0"/>
              </a:rPr>
              <a:t>goods: - </a:t>
            </a:r>
            <a:r>
              <a:rPr lang="en-US" sz="2500" dirty="0" smtClean="0">
                <a:latin typeface="Calibri" pitchFamily="34" charset="0"/>
                <a:cs typeface="Calibri" pitchFamily="34" charset="0"/>
              </a:rPr>
              <a:t>Goods owned and possessed by the seller at the time of making of </a:t>
            </a:r>
            <a:r>
              <a:rPr lang="en-US" sz="2500" dirty="0" smtClean="0">
                <a:latin typeface="Calibri" pitchFamily="34" charset="0"/>
                <a:cs typeface="Calibri" pitchFamily="34" charset="0"/>
              </a:rPr>
              <a:t>the contract </a:t>
            </a:r>
            <a:r>
              <a:rPr lang="en-US" sz="2500" dirty="0" smtClean="0">
                <a:latin typeface="Calibri" pitchFamily="34" charset="0"/>
                <a:cs typeface="Calibri" pitchFamily="34" charset="0"/>
              </a:rPr>
              <a:t>of sale are called existing goods. Where the existing goods are the subject </a:t>
            </a:r>
            <a:r>
              <a:rPr lang="en-US" sz="2500" dirty="0" smtClean="0">
                <a:latin typeface="Calibri" pitchFamily="34" charset="0"/>
                <a:cs typeface="Calibri" pitchFamily="34" charset="0"/>
              </a:rPr>
              <a:t>matter of </a:t>
            </a:r>
            <a:r>
              <a:rPr lang="en-US" sz="2500" dirty="0" smtClean="0">
                <a:latin typeface="Calibri" pitchFamily="34" charset="0"/>
                <a:cs typeface="Calibri" pitchFamily="34" charset="0"/>
              </a:rPr>
              <a:t>a contract, they must be in actual existence since a sale can be made only of a </a:t>
            </a:r>
            <a:r>
              <a:rPr lang="en-US" sz="2500" dirty="0" smtClean="0">
                <a:latin typeface="Calibri" pitchFamily="34" charset="0"/>
                <a:cs typeface="Calibri" pitchFamily="34" charset="0"/>
              </a:rPr>
              <a:t>subject matter </a:t>
            </a:r>
            <a:r>
              <a:rPr lang="en-US" sz="2500" dirty="0" smtClean="0">
                <a:latin typeface="Calibri" pitchFamily="34" charset="0"/>
                <a:cs typeface="Calibri" pitchFamily="34" charset="0"/>
              </a:rPr>
              <a:t>having actual or possible existence. Existing goods may be either </a:t>
            </a:r>
            <a:r>
              <a:rPr lang="en-US" sz="2500" dirty="0" smtClean="0">
                <a:latin typeface="Calibri" pitchFamily="34" charset="0"/>
                <a:cs typeface="Calibri" pitchFamily="34" charset="0"/>
              </a:rPr>
              <a:t>specific, ascertained </a:t>
            </a:r>
            <a:r>
              <a:rPr lang="en-US" sz="2500" dirty="0" smtClean="0">
                <a:latin typeface="Calibri" pitchFamily="34" charset="0"/>
                <a:cs typeface="Calibri" pitchFamily="34" charset="0"/>
              </a:rPr>
              <a:t>or </a:t>
            </a:r>
            <a:r>
              <a:rPr lang="en-US" sz="2500" dirty="0" smtClean="0">
                <a:latin typeface="Calibri" pitchFamily="34" charset="0"/>
                <a:cs typeface="Calibri" pitchFamily="34" charset="0"/>
              </a:rPr>
              <a:t>unascertained</a:t>
            </a:r>
          </a:p>
          <a:p>
            <a:pPr algn="just"/>
            <a:r>
              <a:rPr lang="en-US" sz="2500" dirty="0" smtClean="0">
                <a:latin typeface="Calibri" pitchFamily="34" charset="0"/>
                <a:cs typeface="Calibri" pitchFamily="34" charset="0"/>
              </a:rPr>
              <a:t>a</a:t>
            </a:r>
            <a:r>
              <a:rPr lang="en-US" sz="2500" dirty="0" smtClean="0">
                <a:latin typeface="Calibri" pitchFamily="34" charset="0"/>
                <a:cs typeface="Calibri" pitchFamily="34" charset="0"/>
              </a:rPr>
              <a:t>. </a:t>
            </a:r>
            <a:r>
              <a:rPr lang="en-US" sz="2500" b="1" dirty="0" smtClean="0">
                <a:latin typeface="Calibri" pitchFamily="34" charset="0"/>
                <a:cs typeface="Calibri" pitchFamily="34" charset="0"/>
              </a:rPr>
              <a:t>Specific goods: - </a:t>
            </a:r>
            <a:r>
              <a:rPr lang="en-US" sz="2500" dirty="0" smtClean="0">
                <a:latin typeface="Calibri" pitchFamily="34" charset="0"/>
                <a:cs typeface="Calibri" pitchFamily="34" charset="0"/>
              </a:rPr>
              <a:t>‘Specific goods’ means goods identified and agreed upon at the </a:t>
            </a:r>
            <a:r>
              <a:rPr lang="en-US" sz="2500" dirty="0" smtClean="0">
                <a:latin typeface="Calibri" pitchFamily="34" charset="0"/>
                <a:cs typeface="Calibri" pitchFamily="34" charset="0"/>
              </a:rPr>
              <a:t>time a </a:t>
            </a:r>
            <a:r>
              <a:rPr lang="en-US" sz="2500" dirty="0" smtClean="0">
                <a:latin typeface="Calibri" pitchFamily="34" charset="0"/>
                <a:cs typeface="Calibri" pitchFamily="34" charset="0"/>
              </a:rPr>
              <a:t>contract of sale is made. It means goods identified and agreed at the time when </a:t>
            </a:r>
            <a:r>
              <a:rPr lang="en-US" sz="2500" dirty="0" smtClean="0">
                <a:latin typeface="Calibri" pitchFamily="34" charset="0"/>
                <a:cs typeface="Calibri" pitchFamily="34" charset="0"/>
              </a:rPr>
              <a:t>a contract </a:t>
            </a:r>
            <a:r>
              <a:rPr lang="en-US" sz="2500" dirty="0" smtClean="0">
                <a:latin typeface="Calibri" pitchFamily="34" charset="0"/>
                <a:cs typeface="Calibri" pitchFamily="34" charset="0"/>
              </a:rPr>
              <a:t>of sale is made. To be specific, the goods must be actually identified</a:t>
            </a:r>
            <a:r>
              <a:rPr lang="en-US" sz="2500" dirty="0" smtClean="0">
                <a:latin typeface="Calibri" pitchFamily="34" charset="0"/>
                <a:cs typeface="Calibri" pitchFamily="34" charset="0"/>
              </a:rPr>
              <a:t>.</a:t>
            </a:r>
            <a:endParaRPr lang="en-US" sz="2500" dirty="0">
              <a:latin typeface="Calibri" pitchFamily="34" charset="0"/>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5"/>
          </p:nvPr>
        </p:nvSpPr>
        <p:spPr/>
        <p:txBody>
          <a:bodyPr>
            <a:normAutofit/>
          </a:bodyPr>
          <a:lstStyle/>
          <a:p>
            <a:pPr>
              <a:defRPr/>
            </a:pPr>
            <a:fld id="{BEFF15C5-7A37-4B5C-9F13-4DD073D7DC40}" type="slidenum">
              <a:rPr lang="en-US" smtClean="0"/>
              <a:pPr>
                <a:defRPr/>
              </a:pPr>
              <a:t>3</a:t>
            </a:fld>
            <a:endParaRPr lang="en-US" dirty="0"/>
          </a:p>
        </p:txBody>
      </p:sp>
      <p:sp>
        <p:nvSpPr>
          <p:cNvPr id="8" name="object 2"/>
          <p:cNvSpPr txBox="1"/>
          <p:nvPr/>
        </p:nvSpPr>
        <p:spPr>
          <a:xfrm>
            <a:off x="381000" y="381000"/>
            <a:ext cx="8458200" cy="5783635"/>
          </a:xfrm>
          <a:prstGeom prst="rect">
            <a:avLst/>
          </a:prstGeom>
        </p:spPr>
        <p:txBody>
          <a:bodyPr vert="horz" wrap="square" lIns="0" tIns="12700" rIns="0" bIns="0" rtlCol="0">
            <a:spAutoFit/>
          </a:bodyPr>
          <a:lstStyle/>
          <a:p>
            <a:pPr algn="just"/>
            <a:r>
              <a:rPr lang="en-US" sz="2500" dirty="0" smtClean="0">
                <a:latin typeface="Calibri" pitchFamily="34" charset="0"/>
                <a:cs typeface="Calibri" pitchFamily="34" charset="0"/>
              </a:rPr>
              <a:t>b</a:t>
            </a:r>
            <a:r>
              <a:rPr lang="en-US" sz="2500" dirty="0" smtClean="0">
                <a:latin typeface="Calibri" pitchFamily="34" charset="0"/>
                <a:cs typeface="Calibri" pitchFamily="34" charset="0"/>
              </a:rPr>
              <a:t>. </a:t>
            </a:r>
            <a:r>
              <a:rPr lang="en-US" sz="2500" b="1" dirty="0" smtClean="0">
                <a:latin typeface="Calibri" pitchFamily="34" charset="0"/>
                <a:cs typeface="Calibri" pitchFamily="34" charset="0"/>
              </a:rPr>
              <a:t>Ascertained goods: - </a:t>
            </a:r>
            <a:r>
              <a:rPr lang="en-US" sz="2500" dirty="0" smtClean="0">
                <a:latin typeface="Calibri" pitchFamily="34" charset="0"/>
                <a:cs typeface="Calibri" pitchFamily="34" charset="0"/>
              </a:rPr>
              <a:t>It means goods identified in accordance with the agreement </a:t>
            </a:r>
            <a:r>
              <a:rPr lang="en-US" sz="2500" dirty="0" smtClean="0">
                <a:latin typeface="Calibri" pitchFamily="34" charset="0"/>
                <a:cs typeface="Calibri" pitchFamily="34" charset="0"/>
              </a:rPr>
              <a:t>after the </a:t>
            </a:r>
            <a:r>
              <a:rPr lang="en-US" sz="2500" dirty="0" smtClean="0">
                <a:latin typeface="Calibri" pitchFamily="34" charset="0"/>
                <a:cs typeface="Calibri" pitchFamily="34" charset="0"/>
              </a:rPr>
              <a:t>contract of sale is made. Ascertained goods are sometimes used as specific </a:t>
            </a:r>
            <a:r>
              <a:rPr lang="en-US" sz="2500" dirty="0" smtClean="0">
                <a:latin typeface="Calibri" pitchFamily="34" charset="0"/>
                <a:cs typeface="Calibri" pitchFamily="34" charset="0"/>
              </a:rPr>
              <a:t>goods, but </a:t>
            </a:r>
            <a:r>
              <a:rPr lang="en-US" sz="2500" dirty="0" smtClean="0">
                <a:latin typeface="Calibri" pitchFamily="34" charset="0"/>
                <a:cs typeface="Calibri" pitchFamily="34" charset="0"/>
              </a:rPr>
              <a:t>ascertained goods are not always the same as specific goods. For example, If A </a:t>
            </a:r>
            <a:r>
              <a:rPr lang="en-US" sz="2500" dirty="0" smtClean="0">
                <a:latin typeface="Calibri" pitchFamily="34" charset="0"/>
                <a:cs typeface="Calibri" pitchFamily="34" charset="0"/>
              </a:rPr>
              <a:t>had 50 </a:t>
            </a:r>
            <a:r>
              <a:rPr lang="en-US" sz="2500" dirty="0" smtClean="0">
                <a:latin typeface="Calibri" pitchFamily="34" charset="0"/>
                <a:cs typeface="Calibri" pitchFamily="34" charset="0"/>
              </a:rPr>
              <a:t>chairs of the same kind and offers to sell 40, the goods are ascertained only when </a:t>
            </a:r>
            <a:r>
              <a:rPr lang="en-US" sz="2500" dirty="0" smtClean="0">
                <a:latin typeface="Calibri" pitchFamily="34" charset="0"/>
                <a:cs typeface="Calibri" pitchFamily="34" charset="0"/>
              </a:rPr>
              <a:t>40 particular </a:t>
            </a:r>
            <a:r>
              <a:rPr lang="en-US" sz="2500" dirty="0" smtClean="0">
                <a:latin typeface="Calibri" pitchFamily="34" charset="0"/>
                <a:cs typeface="Calibri" pitchFamily="34" charset="0"/>
              </a:rPr>
              <a:t>chairs be appropriated towards the contract. On appropriation the </a:t>
            </a:r>
            <a:r>
              <a:rPr lang="en-US" sz="2500" dirty="0" smtClean="0">
                <a:latin typeface="Calibri" pitchFamily="34" charset="0"/>
                <a:cs typeface="Calibri" pitchFamily="34" charset="0"/>
              </a:rPr>
              <a:t>goods become </a:t>
            </a:r>
            <a:r>
              <a:rPr lang="en-US" sz="2500" dirty="0" smtClean="0">
                <a:latin typeface="Calibri" pitchFamily="34" charset="0"/>
                <a:cs typeface="Calibri" pitchFamily="34" charset="0"/>
              </a:rPr>
              <a:t>ascertained</a:t>
            </a:r>
            <a:r>
              <a:rPr lang="en-US" sz="2500" dirty="0" smtClean="0">
                <a:latin typeface="Calibri" pitchFamily="34" charset="0"/>
                <a:cs typeface="Calibri" pitchFamily="34" charset="0"/>
              </a:rPr>
              <a:t>.</a:t>
            </a:r>
          </a:p>
          <a:p>
            <a:pPr algn="just"/>
            <a:endParaRPr lang="en-US" sz="2500" dirty="0" smtClean="0">
              <a:latin typeface="Calibri" pitchFamily="34" charset="0"/>
              <a:cs typeface="Calibri" pitchFamily="34" charset="0"/>
            </a:endParaRPr>
          </a:p>
          <a:p>
            <a:pPr algn="just"/>
            <a:r>
              <a:rPr lang="en-US" sz="2500" dirty="0" smtClean="0">
                <a:latin typeface="Calibri" pitchFamily="34" charset="0"/>
                <a:cs typeface="Calibri" pitchFamily="34" charset="0"/>
              </a:rPr>
              <a:t>c. </a:t>
            </a:r>
            <a:r>
              <a:rPr lang="en-US" sz="2500" b="1" dirty="0" smtClean="0">
                <a:latin typeface="Calibri" pitchFamily="34" charset="0"/>
                <a:cs typeface="Calibri" pitchFamily="34" charset="0"/>
              </a:rPr>
              <a:t>Unascertained goods: - </a:t>
            </a:r>
            <a:r>
              <a:rPr lang="en-US" sz="2500" dirty="0" smtClean="0">
                <a:latin typeface="Calibri" pitchFamily="34" charset="0"/>
                <a:cs typeface="Calibri" pitchFamily="34" charset="0"/>
              </a:rPr>
              <a:t>It means ‘generic goods’ </a:t>
            </a:r>
            <a:r>
              <a:rPr lang="en-US" sz="2500" dirty="0" err="1" smtClean="0">
                <a:latin typeface="Calibri" pitchFamily="34" charset="0"/>
                <a:cs typeface="Calibri" pitchFamily="34" charset="0"/>
              </a:rPr>
              <a:t>ie</a:t>
            </a:r>
            <a:r>
              <a:rPr lang="en-US" sz="2500" dirty="0" smtClean="0">
                <a:latin typeface="Calibri" pitchFamily="34" charset="0"/>
                <a:cs typeface="Calibri" pitchFamily="34" charset="0"/>
              </a:rPr>
              <a:t>, goods </a:t>
            </a:r>
            <a:r>
              <a:rPr lang="en-US" sz="2500" dirty="0" err="1" smtClean="0">
                <a:latin typeface="Calibri" pitchFamily="34" charset="0"/>
                <a:cs typeface="Calibri" pitchFamily="34" charset="0"/>
              </a:rPr>
              <a:t>goods</a:t>
            </a:r>
            <a:r>
              <a:rPr lang="en-US" sz="2500" dirty="0" smtClean="0">
                <a:latin typeface="Calibri" pitchFamily="34" charset="0"/>
                <a:cs typeface="Calibri" pitchFamily="34" charset="0"/>
              </a:rPr>
              <a:t> defined </a:t>
            </a:r>
            <a:r>
              <a:rPr lang="en-US" sz="2500" dirty="0" smtClean="0">
                <a:latin typeface="Calibri" pitchFamily="34" charset="0"/>
                <a:cs typeface="Calibri" pitchFamily="34" charset="0"/>
              </a:rPr>
              <a:t>by description </a:t>
            </a:r>
            <a:r>
              <a:rPr lang="en-US" sz="2500" dirty="0" smtClean="0">
                <a:latin typeface="Calibri" pitchFamily="34" charset="0"/>
                <a:cs typeface="Calibri" pitchFamily="34" charset="0"/>
              </a:rPr>
              <a:t>or even by samples. Unascertained goods are not definite and specific. </a:t>
            </a:r>
            <a:r>
              <a:rPr lang="en-US" sz="2500" dirty="0" smtClean="0">
                <a:latin typeface="Calibri" pitchFamily="34" charset="0"/>
                <a:cs typeface="Calibri" pitchFamily="34" charset="0"/>
              </a:rPr>
              <a:t>The seller </a:t>
            </a:r>
            <a:r>
              <a:rPr lang="en-US" sz="2500" dirty="0" smtClean="0">
                <a:latin typeface="Calibri" pitchFamily="34" charset="0"/>
                <a:cs typeface="Calibri" pitchFamily="34" charset="0"/>
              </a:rPr>
              <a:t>in the case of a contract for the sale of a unascertained goods has the </a:t>
            </a:r>
            <a:r>
              <a:rPr lang="en-US" sz="2500" dirty="0" smtClean="0">
                <a:latin typeface="Calibri" pitchFamily="34" charset="0"/>
                <a:cs typeface="Calibri" pitchFamily="34" charset="0"/>
              </a:rPr>
              <a:t>option, rather </a:t>
            </a:r>
            <a:r>
              <a:rPr lang="en-US" sz="2500" dirty="0" smtClean="0">
                <a:latin typeface="Calibri" pitchFamily="34" charset="0"/>
                <a:cs typeface="Calibri" pitchFamily="34" charset="0"/>
              </a:rPr>
              <a:t>the right to supply goods of the kind or the quality contracted for. He is </a:t>
            </a:r>
            <a:r>
              <a:rPr lang="en-US" sz="2500" dirty="0" smtClean="0">
                <a:latin typeface="Calibri" pitchFamily="34" charset="0"/>
                <a:cs typeface="Calibri" pitchFamily="34" charset="0"/>
              </a:rPr>
              <a:t>not bound </a:t>
            </a:r>
            <a:r>
              <a:rPr lang="en-US" sz="2500" dirty="0" smtClean="0">
                <a:latin typeface="Calibri" pitchFamily="34" charset="0"/>
                <a:cs typeface="Calibri" pitchFamily="34" charset="0"/>
              </a:rPr>
              <a:t>to deliver any particular goods</a:t>
            </a:r>
            <a:r>
              <a:rPr lang="en-US" sz="2500" dirty="0" smtClean="0">
                <a:latin typeface="Calibri" pitchFamily="34" charset="0"/>
                <a:cs typeface="Calibri" pitchFamily="34" charset="0"/>
              </a:rPr>
              <a:t>.</a:t>
            </a: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5"/>
          </p:nvPr>
        </p:nvSpPr>
        <p:spPr/>
        <p:txBody>
          <a:bodyPr>
            <a:normAutofit/>
          </a:bodyPr>
          <a:lstStyle/>
          <a:p>
            <a:pPr>
              <a:defRPr/>
            </a:pPr>
            <a:fld id="{BEFF15C5-7A37-4B5C-9F13-4DD073D7DC40}" type="slidenum">
              <a:rPr lang="en-US" smtClean="0"/>
              <a:pPr>
                <a:defRPr/>
              </a:pPr>
              <a:t>4</a:t>
            </a:fld>
            <a:endParaRPr lang="en-US" dirty="0"/>
          </a:p>
        </p:txBody>
      </p:sp>
      <p:sp>
        <p:nvSpPr>
          <p:cNvPr id="8" name="object 2"/>
          <p:cNvSpPr txBox="1"/>
          <p:nvPr/>
        </p:nvSpPr>
        <p:spPr>
          <a:xfrm>
            <a:off x="381000" y="381000"/>
            <a:ext cx="8458200" cy="5675913"/>
          </a:xfrm>
          <a:prstGeom prst="rect">
            <a:avLst/>
          </a:prstGeom>
        </p:spPr>
        <p:txBody>
          <a:bodyPr vert="horz" wrap="square" lIns="0" tIns="12700" rIns="0" bIns="0" rtlCol="0">
            <a:spAutoFit/>
          </a:bodyPr>
          <a:lstStyle/>
          <a:p>
            <a:pPr algn="just"/>
            <a:endParaRPr lang="en-US" sz="2600" dirty="0" smtClean="0">
              <a:latin typeface="Calibri" pitchFamily="34" charset="0"/>
              <a:cs typeface="Calibri" pitchFamily="34" charset="0"/>
            </a:endParaRPr>
          </a:p>
          <a:p>
            <a:pPr algn="just"/>
            <a:r>
              <a:rPr lang="en-US" sz="2600" dirty="0" smtClean="0">
                <a:latin typeface="Calibri" pitchFamily="34" charset="0"/>
                <a:cs typeface="Calibri" pitchFamily="34" charset="0"/>
              </a:rPr>
              <a:t>2. </a:t>
            </a:r>
            <a:r>
              <a:rPr lang="en-US" sz="2600" b="1" dirty="0" smtClean="0">
                <a:latin typeface="Calibri" pitchFamily="34" charset="0"/>
                <a:cs typeface="Calibri" pitchFamily="34" charset="0"/>
              </a:rPr>
              <a:t>Future goods: - </a:t>
            </a:r>
            <a:r>
              <a:rPr lang="en-US" sz="2600" dirty="0" smtClean="0">
                <a:latin typeface="Calibri" pitchFamily="34" charset="0"/>
                <a:cs typeface="Calibri" pitchFamily="34" charset="0"/>
              </a:rPr>
              <a:t>Sec. 2(6) of sale of goods act defines future goods as ,”Future goods means goods to be manufactured or produced or acquired by the seller after making of the contract of sale.” Future goods are not in existence at the time of contract of sale.</a:t>
            </a:r>
          </a:p>
          <a:p>
            <a:pPr algn="just"/>
            <a:endParaRPr lang="en-US" sz="2600" dirty="0" smtClean="0">
              <a:latin typeface="Calibri" pitchFamily="34" charset="0"/>
              <a:cs typeface="Calibri" pitchFamily="34" charset="0"/>
            </a:endParaRPr>
          </a:p>
          <a:p>
            <a:pPr algn="just"/>
            <a:r>
              <a:rPr lang="en-US" sz="2600" dirty="0" smtClean="0">
                <a:latin typeface="Calibri" pitchFamily="34" charset="0"/>
                <a:cs typeface="Calibri" pitchFamily="34" charset="0"/>
              </a:rPr>
              <a:t>3</a:t>
            </a:r>
            <a:r>
              <a:rPr lang="en-US" sz="2600" dirty="0" smtClean="0">
                <a:latin typeface="Calibri" pitchFamily="34" charset="0"/>
                <a:cs typeface="Calibri" pitchFamily="34" charset="0"/>
              </a:rPr>
              <a:t>. </a:t>
            </a:r>
            <a:r>
              <a:rPr lang="en-US" sz="2600" b="1" dirty="0" smtClean="0">
                <a:latin typeface="Calibri" pitchFamily="34" charset="0"/>
                <a:cs typeface="Calibri" pitchFamily="34" charset="0"/>
              </a:rPr>
              <a:t>Contingent goods: - </a:t>
            </a:r>
            <a:r>
              <a:rPr lang="en-US" sz="2600" dirty="0" smtClean="0">
                <a:latin typeface="Calibri" pitchFamily="34" charset="0"/>
                <a:cs typeface="Calibri" pitchFamily="34" charset="0"/>
              </a:rPr>
              <a:t>It is a type of future goods, the acquisition of which by the </a:t>
            </a:r>
            <a:r>
              <a:rPr lang="en-US" sz="2600" dirty="0" smtClean="0">
                <a:latin typeface="Calibri" pitchFamily="34" charset="0"/>
                <a:cs typeface="Calibri" pitchFamily="34" charset="0"/>
              </a:rPr>
              <a:t>seller depends </a:t>
            </a:r>
            <a:r>
              <a:rPr lang="en-US" sz="2600" dirty="0" smtClean="0">
                <a:latin typeface="Calibri" pitchFamily="34" charset="0"/>
                <a:cs typeface="Calibri" pitchFamily="34" charset="0"/>
              </a:rPr>
              <a:t>upon a contingency which may or may not happen. A seller may contract to </a:t>
            </a:r>
            <a:r>
              <a:rPr lang="en-US" sz="2600" dirty="0" smtClean="0">
                <a:latin typeface="Calibri" pitchFamily="34" charset="0"/>
                <a:cs typeface="Calibri" pitchFamily="34" charset="0"/>
              </a:rPr>
              <a:t>sell goods </a:t>
            </a:r>
            <a:r>
              <a:rPr lang="en-US" sz="2600" dirty="0" smtClean="0">
                <a:latin typeface="Calibri" pitchFamily="34" charset="0"/>
                <a:cs typeface="Calibri" pitchFamily="34" charset="0"/>
              </a:rPr>
              <a:t>conditionally on their acquisition, goods which might be expected to come </a:t>
            </a:r>
            <a:r>
              <a:rPr lang="en-US" sz="2600" dirty="0" smtClean="0">
                <a:latin typeface="Calibri" pitchFamily="34" charset="0"/>
                <a:cs typeface="Calibri" pitchFamily="34" charset="0"/>
              </a:rPr>
              <a:t>into existence </a:t>
            </a:r>
            <a:r>
              <a:rPr lang="en-US" sz="2600" dirty="0" smtClean="0">
                <a:latin typeface="Calibri" pitchFamily="34" charset="0"/>
                <a:cs typeface="Calibri" pitchFamily="34" charset="0"/>
              </a:rPr>
              <a:t>such as goods to arrive, future crops and eggs. Such contracts are </a:t>
            </a:r>
            <a:r>
              <a:rPr lang="en-US" sz="2600" dirty="0" smtClean="0">
                <a:latin typeface="Calibri" pitchFamily="34" charset="0"/>
                <a:cs typeface="Calibri" pitchFamily="34" charset="0"/>
              </a:rPr>
              <a:t>completed when </a:t>
            </a:r>
            <a:r>
              <a:rPr lang="en-US" sz="2600" dirty="0" smtClean="0">
                <a:latin typeface="Calibri" pitchFamily="34" charset="0"/>
                <a:cs typeface="Calibri" pitchFamily="34" charset="0"/>
              </a:rPr>
              <a:t>goods arrive or crops mature or the eggs grow.</a:t>
            </a:r>
            <a:endParaRPr lang="en-US" sz="2600" dirty="0">
              <a:latin typeface="Calibri" pitchFamily="34" charset="0"/>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5"/>
          </p:nvPr>
        </p:nvSpPr>
        <p:spPr/>
        <p:txBody>
          <a:bodyPr>
            <a:normAutofit/>
          </a:bodyPr>
          <a:lstStyle/>
          <a:p>
            <a:pPr>
              <a:defRPr/>
            </a:pPr>
            <a:fld id="{BEFF15C5-7A37-4B5C-9F13-4DD073D7DC40}" type="slidenum">
              <a:rPr lang="en-US" smtClean="0"/>
              <a:pPr>
                <a:defRPr/>
              </a:pPr>
              <a:t>5</a:t>
            </a:fld>
            <a:endParaRPr lang="en-US" dirty="0"/>
          </a:p>
        </p:txBody>
      </p:sp>
      <p:sp>
        <p:nvSpPr>
          <p:cNvPr id="8" name="object 2"/>
          <p:cNvSpPr txBox="1"/>
          <p:nvPr/>
        </p:nvSpPr>
        <p:spPr>
          <a:xfrm>
            <a:off x="381000" y="381000"/>
            <a:ext cx="8458200" cy="6014467"/>
          </a:xfrm>
          <a:prstGeom prst="rect">
            <a:avLst/>
          </a:prstGeom>
        </p:spPr>
        <p:txBody>
          <a:bodyPr vert="horz" wrap="square" lIns="0" tIns="12700" rIns="0" bIns="0" rtlCol="0">
            <a:spAutoFit/>
          </a:bodyPr>
          <a:lstStyle/>
          <a:p>
            <a:pPr algn="ctr"/>
            <a:r>
              <a:rPr lang="en-US" sz="2600" b="1" dirty="0" smtClean="0">
                <a:solidFill>
                  <a:srgbClr val="FF0000"/>
                </a:solidFill>
                <a:latin typeface="Calibri" pitchFamily="34" charset="0"/>
                <a:cs typeface="Calibri" pitchFamily="34" charset="0"/>
              </a:rPr>
              <a:t>CONDITIONS </a:t>
            </a:r>
            <a:r>
              <a:rPr lang="en-US" sz="2600" b="1" dirty="0" smtClean="0">
                <a:solidFill>
                  <a:srgbClr val="FF0000"/>
                </a:solidFill>
                <a:latin typeface="Calibri" pitchFamily="34" charset="0"/>
                <a:cs typeface="Calibri" pitchFamily="34" charset="0"/>
              </a:rPr>
              <a:t>AND WARRANTIES</a:t>
            </a:r>
          </a:p>
          <a:p>
            <a:endParaRPr lang="en-US" sz="2600" b="1" dirty="0" smtClean="0">
              <a:latin typeface="Calibri" pitchFamily="34" charset="0"/>
              <a:cs typeface="Calibri" pitchFamily="34" charset="0"/>
            </a:endParaRPr>
          </a:p>
          <a:p>
            <a:r>
              <a:rPr lang="en-US" sz="2600" b="1" dirty="0" smtClean="0">
                <a:solidFill>
                  <a:srgbClr val="FF0000"/>
                </a:solidFill>
                <a:latin typeface="Calibri" pitchFamily="34" charset="0"/>
                <a:cs typeface="Calibri" pitchFamily="34" charset="0"/>
              </a:rPr>
              <a:t>Condition</a:t>
            </a:r>
            <a:r>
              <a:rPr lang="en-US" sz="2600" b="1" dirty="0" smtClean="0">
                <a:solidFill>
                  <a:srgbClr val="FF0000"/>
                </a:solidFill>
                <a:latin typeface="Calibri" pitchFamily="34" charset="0"/>
                <a:cs typeface="Calibri" pitchFamily="34" charset="0"/>
              </a:rPr>
              <a:t>:</a:t>
            </a:r>
          </a:p>
          <a:p>
            <a:pPr>
              <a:lnSpc>
                <a:spcPct val="50000"/>
              </a:lnSpc>
            </a:pPr>
            <a:endParaRPr lang="en-US" sz="2600" dirty="0" smtClean="0">
              <a:latin typeface="Calibri" pitchFamily="34" charset="0"/>
              <a:cs typeface="Calibri" pitchFamily="34" charset="0"/>
            </a:endParaRPr>
          </a:p>
          <a:p>
            <a:r>
              <a:rPr lang="en-US" sz="2600" dirty="0" smtClean="0">
                <a:latin typeface="Calibri" pitchFamily="34" charset="0"/>
                <a:cs typeface="Calibri" pitchFamily="34" charset="0"/>
              </a:rPr>
              <a:t>A </a:t>
            </a:r>
            <a:r>
              <a:rPr lang="en-US" sz="2600" dirty="0" smtClean="0">
                <a:latin typeface="Calibri" pitchFamily="34" charset="0"/>
                <a:cs typeface="Calibri" pitchFamily="34" charset="0"/>
              </a:rPr>
              <a:t>condition is a stipulation essential to the main purpose of the contract, the breach </a:t>
            </a:r>
            <a:r>
              <a:rPr lang="en-US" sz="2600" dirty="0" smtClean="0">
                <a:latin typeface="Calibri" pitchFamily="34" charset="0"/>
                <a:cs typeface="Calibri" pitchFamily="34" charset="0"/>
              </a:rPr>
              <a:t>of which </a:t>
            </a:r>
            <a:r>
              <a:rPr lang="en-US" sz="2600" dirty="0" smtClean="0">
                <a:latin typeface="Calibri" pitchFamily="34" charset="0"/>
                <a:cs typeface="Calibri" pitchFamily="34" charset="0"/>
              </a:rPr>
              <a:t>gives rise to a right to treat the contract as repudiated. If a condition is broken, the buyer</a:t>
            </a:r>
          </a:p>
          <a:p>
            <a:r>
              <a:rPr lang="en-US" sz="2600" dirty="0" smtClean="0">
                <a:latin typeface="Calibri" pitchFamily="34" charset="0"/>
                <a:cs typeface="Calibri" pitchFamily="34" charset="0"/>
              </a:rPr>
              <a:t>has the right to terminate the contract to refuse the goods, and if he has already paid for them, </a:t>
            </a:r>
            <a:r>
              <a:rPr lang="en-US" sz="2600" dirty="0" smtClean="0">
                <a:latin typeface="Calibri" pitchFamily="34" charset="0"/>
                <a:cs typeface="Calibri" pitchFamily="34" charset="0"/>
              </a:rPr>
              <a:t>then to </a:t>
            </a:r>
            <a:r>
              <a:rPr lang="en-US" sz="2600" dirty="0" smtClean="0">
                <a:latin typeface="Calibri" pitchFamily="34" charset="0"/>
                <a:cs typeface="Calibri" pitchFamily="34" charset="0"/>
              </a:rPr>
              <a:t>recover the goods</a:t>
            </a:r>
            <a:r>
              <a:rPr lang="en-US" sz="2600" dirty="0" smtClean="0">
                <a:latin typeface="Calibri" pitchFamily="34" charset="0"/>
                <a:cs typeface="Calibri" pitchFamily="34" charset="0"/>
              </a:rPr>
              <a:t>.</a:t>
            </a:r>
          </a:p>
          <a:p>
            <a:pPr>
              <a:lnSpc>
                <a:spcPct val="50000"/>
              </a:lnSpc>
            </a:pPr>
            <a:endParaRPr lang="en-US" sz="2600" dirty="0" smtClean="0">
              <a:latin typeface="Calibri" pitchFamily="34" charset="0"/>
              <a:cs typeface="Calibri" pitchFamily="34" charset="0"/>
            </a:endParaRPr>
          </a:p>
          <a:p>
            <a:r>
              <a:rPr lang="en-US" sz="2600" b="1" dirty="0" smtClean="0">
                <a:latin typeface="Calibri" pitchFamily="34" charset="0"/>
                <a:cs typeface="Calibri" pitchFamily="34" charset="0"/>
              </a:rPr>
              <a:t>Essential features</a:t>
            </a:r>
          </a:p>
          <a:p>
            <a:r>
              <a:rPr lang="en-US" sz="2600" dirty="0" smtClean="0">
                <a:latin typeface="Calibri" pitchFamily="34" charset="0"/>
                <a:cs typeface="Calibri" pitchFamily="34" charset="0"/>
              </a:rPr>
              <a:t>1. It is essential to the main purpose of the contract</a:t>
            </a:r>
          </a:p>
          <a:p>
            <a:r>
              <a:rPr lang="en-US" sz="2600" dirty="0" smtClean="0">
                <a:latin typeface="Calibri" pitchFamily="34" charset="0"/>
                <a:cs typeface="Calibri" pitchFamily="34" charset="0"/>
              </a:rPr>
              <a:t>2. The non –fulfillment of condition causes irreparable damage to the aggrieved party</a:t>
            </a:r>
          </a:p>
          <a:p>
            <a:r>
              <a:rPr lang="en-US" sz="2600" dirty="0" smtClean="0">
                <a:latin typeface="Calibri" pitchFamily="34" charset="0"/>
                <a:cs typeface="Calibri" pitchFamily="34" charset="0"/>
              </a:rPr>
              <a:t>3. The breach of condition gives a right to terminate the contract to the aggrieved party</a:t>
            </a:r>
            <a:r>
              <a:rPr lang="en-US" sz="2600" dirty="0" smtClean="0">
                <a:latin typeface="Calibri" pitchFamily="34" charset="0"/>
                <a:cs typeface="Calibri" pitchFamily="34" charset="0"/>
              </a:rPr>
              <a:t>.</a:t>
            </a:r>
            <a:endParaRPr lang="en-US" sz="2600" dirty="0">
              <a:latin typeface="Calibri" pitchFamily="34" charset="0"/>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5"/>
          </p:nvPr>
        </p:nvSpPr>
        <p:spPr/>
        <p:txBody>
          <a:bodyPr>
            <a:normAutofit/>
          </a:bodyPr>
          <a:lstStyle/>
          <a:p>
            <a:pPr>
              <a:defRPr/>
            </a:pPr>
            <a:fld id="{BEFF15C5-7A37-4B5C-9F13-4DD073D7DC40}" type="slidenum">
              <a:rPr lang="en-US" smtClean="0"/>
              <a:pPr>
                <a:defRPr/>
              </a:pPr>
              <a:t>6</a:t>
            </a:fld>
            <a:endParaRPr lang="en-US" dirty="0"/>
          </a:p>
        </p:txBody>
      </p:sp>
      <p:sp>
        <p:nvSpPr>
          <p:cNvPr id="8" name="object 2"/>
          <p:cNvSpPr txBox="1"/>
          <p:nvPr/>
        </p:nvSpPr>
        <p:spPr>
          <a:xfrm>
            <a:off x="381000" y="381000"/>
            <a:ext cx="8458200" cy="6322244"/>
          </a:xfrm>
          <a:prstGeom prst="rect">
            <a:avLst/>
          </a:prstGeom>
        </p:spPr>
        <p:txBody>
          <a:bodyPr vert="horz" wrap="square" lIns="0" tIns="12700" rIns="0" bIns="0" rtlCol="0">
            <a:spAutoFit/>
          </a:bodyPr>
          <a:lstStyle/>
          <a:p>
            <a:pPr algn="just"/>
            <a:r>
              <a:rPr lang="en-US" sz="2600" b="1" dirty="0" smtClean="0">
                <a:solidFill>
                  <a:srgbClr val="FF0000"/>
                </a:solidFill>
                <a:latin typeface="Calibri" pitchFamily="34" charset="0"/>
                <a:cs typeface="Calibri" pitchFamily="34" charset="0"/>
              </a:rPr>
              <a:t>Warranty:</a:t>
            </a:r>
          </a:p>
          <a:p>
            <a:pPr algn="just"/>
            <a:r>
              <a:rPr lang="en-US" sz="2400" dirty="0" smtClean="0">
                <a:latin typeface="Calibri" pitchFamily="34" charset="0"/>
                <a:cs typeface="Calibri" pitchFamily="34" charset="0"/>
              </a:rPr>
              <a:t>A </a:t>
            </a:r>
            <a:r>
              <a:rPr lang="en-US" sz="2400" dirty="0" smtClean="0">
                <a:latin typeface="Calibri" pitchFamily="34" charset="0"/>
                <a:cs typeface="Calibri" pitchFamily="34" charset="0"/>
              </a:rPr>
              <a:t>warranty is a stipulation collateral to the main purpose of the contract, the breach </a:t>
            </a:r>
            <a:r>
              <a:rPr lang="en-US" sz="2400" dirty="0" smtClean="0">
                <a:latin typeface="Calibri" pitchFamily="34" charset="0"/>
                <a:cs typeface="Calibri" pitchFamily="34" charset="0"/>
              </a:rPr>
              <a:t>of which </a:t>
            </a:r>
            <a:r>
              <a:rPr lang="en-US" sz="2400" dirty="0" smtClean="0">
                <a:latin typeface="Calibri" pitchFamily="34" charset="0"/>
                <a:cs typeface="Calibri" pitchFamily="34" charset="0"/>
              </a:rPr>
              <a:t>gives rise to a claim for damages but not to a right to reject the goods and treat the </a:t>
            </a:r>
            <a:r>
              <a:rPr lang="en-US" sz="2400" dirty="0" smtClean="0">
                <a:latin typeface="Calibri" pitchFamily="34" charset="0"/>
                <a:cs typeface="Calibri" pitchFamily="34" charset="0"/>
              </a:rPr>
              <a:t>contract repudiated.</a:t>
            </a:r>
          </a:p>
          <a:p>
            <a:pPr algn="just"/>
            <a:r>
              <a:rPr lang="en-US" sz="2400" dirty="0" smtClean="0">
                <a:latin typeface="Calibri" pitchFamily="34" charset="0"/>
                <a:cs typeface="Calibri" pitchFamily="34" charset="0"/>
              </a:rPr>
              <a:t>In </a:t>
            </a:r>
            <a:r>
              <a:rPr lang="en-US" sz="2400" dirty="0" smtClean="0">
                <a:latin typeface="Calibri" pitchFamily="34" charset="0"/>
                <a:cs typeface="Calibri" pitchFamily="34" charset="0"/>
              </a:rPr>
              <a:t>short, breach of warranty will only give rights to claim for damages, while a breach of </a:t>
            </a:r>
            <a:r>
              <a:rPr lang="en-US" sz="2400" dirty="0" smtClean="0">
                <a:latin typeface="Calibri" pitchFamily="34" charset="0"/>
                <a:cs typeface="Calibri" pitchFamily="34" charset="0"/>
              </a:rPr>
              <a:t>condition would </a:t>
            </a:r>
            <a:r>
              <a:rPr lang="en-US" sz="2400" dirty="0" smtClean="0">
                <a:latin typeface="Calibri" pitchFamily="34" charset="0"/>
                <a:cs typeface="Calibri" pitchFamily="34" charset="0"/>
              </a:rPr>
              <a:t>entitle the other party to avoid the contract altogether</a:t>
            </a:r>
            <a:r>
              <a:rPr lang="en-US" sz="2400" dirty="0" smtClean="0">
                <a:latin typeface="Calibri" pitchFamily="34" charset="0"/>
                <a:cs typeface="Calibri" pitchFamily="34" charset="0"/>
              </a:rPr>
              <a:t>.</a:t>
            </a:r>
          </a:p>
          <a:p>
            <a:pPr algn="just"/>
            <a:endParaRPr lang="en-US" sz="2400" dirty="0" smtClean="0">
              <a:latin typeface="Calibri" pitchFamily="34" charset="0"/>
              <a:cs typeface="Calibri" pitchFamily="34" charset="0"/>
            </a:endParaRPr>
          </a:p>
          <a:p>
            <a:pPr algn="just"/>
            <a:r>
              <a:rPr lang="en-US" sz="2400" b="1" dirty="0" smtClean="0">
                <a:solidFill>
                  <a:srgbClr val="FF0000"/>
                </a:solidFill>
                <a:latin typeface="Calibri" pitchFamily="34" charset="0"/>
                <a:cs typeface="Calibri" pitchFamily="34" charset="0"/>
              </a:rPr>
              <a:t>Express and Implied Conditions and Warranty:</a:t>
            </a:r>
          </a:p>
          <a:p>
            <a:pPr algn="just"/>
            <a:r>
              <a:rPr lang="en-US" sz="2400" dirty="0" smtClean="0">
                <a:latin typeface="Calibri" pitchFamily="34" charset="0"/>
                <a:cs typeface="Calibri" pitchFamily="34" charset="0"/>
              </a:rPr>
              <a:t>In a contract of sale of goods, conditions and warranties may be express or </a:t>
            </a:r>
            <a:r>
              <a:rPr lang="en-US" sz="2400" dirty="0" smtClean="0">
                <a:latin typeface="Calibri" pitchFamily="34" charset="0"/>
                <a:cs typeface="Calibri" pitchFamily="34" charset="0"/>
              </a:rPr>
              <a:t>implied. Express </a:t>
            </a:r>
            <a:r>
              <a:rPr lang="en-US" sz="2400" dirty="0" smtClean="0">
                <a:latin typeface="Calibri" pitchFamily="34" charset="0"/>
                <a:cs typeface="Calibri" pitchFamily="34" charset="0"/>
              </a:rPr>
              <a:t>conditions and warranties are those which have been expressly agreed upon by the </a:t>
            </a:r>
            <a:r>
              <a:rPr lang="en-US" sz="2400" dirty="0" smtClean="0">
                <a:latin typeface="Calibri" pitchFamily="34" charset="0"/>
                <a:cs typeface="Calibri" pitchFamily="34" charset="0"/>
              </a:rPr>
              <a:t>parties at </a:t>
            </a:r>
            <a:r>
              <a:rPr lang="en-US" sz="2400" dirty="0" smtClean="0">
                <a:latin typeface="Calibri" pitchFamily="34" charset="0"/>
                <a:cs typeface="Calibri" pitchFamily="34" charset="0"/>
              </a:rPr>
              <a:t>the time of contract of sale. They are stated in definite words as the basis of the contract.</a:t>
            </a:r>
          </a:p>
          <a:p>
            <a:pPr algn="just"/>
            <a:r>
              <a:rPr lang="en-US" sz="2400" dirty="0" smtClean="0">
                <a:latin typeface="Calibri" pitchFamily="34" charset="0"/>
                <a:cs typeface="Calibri" pitchFamily="34" charset="0"/>
              </a:rPr>
              <a:t>When the conditions and warranties are not written in the contract, but applied to </a:t>
            </a:r>
            <a:r>
              <a:rPr lang="en-US" sz="2400" dirty="0" smtClean="0">
                <a:latin typeface="Calibri" pitchFamily="34" charset="0"/>
                <a:cs typeface="Calibri" pitchFamily="34" charset="0"/>
              </a:rPr>
              <a:t>the contract </a:t>
            </a:r>
            <a:r>
              <a:rPr lang="en-US" sz="2400" dirty="0" smtClean="0">
                <a:latin typeface="Calibri" pitchFamily="34" charset="0"/>
                <a:cs typeface="Calibri" pitchFamily="34" charset="0"/>
              </a:rPr>
              <a:t>either by operation of law or by trade or custom, they are called implied conditions </a:t>
            </a:r>
            <a:r>
              <a:rPr lang="en-US" sz="2400" dirty="0" smtClean="0">
                <a:latin typeface="Calibri" pitchFamily="34" charset="0"/>
                <a:cs typeface="Calibri" pitchFamily="34" charset="0"/>
              </a:rPr>
              <a:t>and warranties</a:t>
            </a:r>
            <a:r>
              <a:rPr lang="en-US" sz="2400" dirty="0" smtClean="0">
                <a:latin typeface="Calibri" pitchFamily="34" charset="0"/>
                <a:cs typeface="Calibri" pitchFamily="34" charset="0"/>
              </a:rPr>
              <a:t>.</a:t>
            </a:r>
            <a:endParaRPr lang="en-US" sz="2400" dirty="0">
              <a:latin typeface="Calibri" pitchFamily="34" charset="0"/>
              <a:cs typeface="Calibri" pitchFamily="34" charset="0"/>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2819400"/>
            <a:ext cx="7772400" cy="1143000"/>
          </a:xfrm>
        </p:spPr>
        <p:txBody>
          <a:bodyPr/>
          <a:lstStyle/>
          <a:p>
            <a:pPr algn="ctr"/>
            <a:r>
              <a:rPr lang="en-US" sz="5000" dirty="0">
                <a:solidFill>
                  <a:srgbClr val="FF0000"/>
                </a:solidFill>
              </a:rPr>
              <a:t>Thank You</a:t>
            </a:r>
          </a:p>
        </p:txBody>
      </p:sp>
      <p:sp>
        <p:nvSpPr>
          <p:cNvPr id="6" name="Slide Number Placeholder 5"/>
          <p:cNvSpPr>
            <a:spLocks noGrp="1"/>
          </p:cNvSpPr>
          <p:nvPr>
            <p:ph type="sldNum" sz="quarter" idx="15"/>
          </p:nvPr>
        </p:nvSpPr>
        <p:spPr/>
        <p:txBody>
          <a:bodyPr>
            <a:normAutofit/>
          </a:bodyPr>
          <a:lstStyle/>
          <a:p>
            <a:pPr>
              <a:defRPr/>
            </a:pPr>
            <a:fld id="{BEFF15C5-7A37-4B5C-9F13-4DD073D7DC40}" type="slidenum">
              <a:rPr lang="en-US" smtClean="0"/>
              <a:pPr>
                <a:defRPr/>
              </a:pPr>
              <a:t>7</a:t>
            </a:fld>
            <a:endParaRPr lang="en-US" dirty="0"/>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4122</TotalTime>
  <Words>777</Words>
  <Application>Microsoft Office PowerPoint</Application>
  <PresentationFormat>On-screen Show (4:3)</PresentationFormat>
  <Paragraphs>47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Oriel</vt:lpstr>
      <vt:lpstr>WELCOME  Class: B.Com – Part-2  Subject: Business Regulatory Framework TOPIC:  Subject Matter of Contract of Sale</vt:lpstr>
      <vt:lpstr>Slide 2</vt:lpstr>
      <vt:lpstr>Slide 3</vt:lpstr>
      <vt:lpstr>Slide 4</vt:lpstr>
      <vt:lpstr>Slide 5</vt:lpstr>
      <vt:lpstr>Slide 6</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377</cp:revision>
  <dcterms:created xsi:type="dcterms:W3CDTF">2011-08-23T10:02:56Z</dcterms:created>
  <dcterms:modified xsi:type="dcterms:W3CDTF">2020-05-09T08:03:36Z</dcterms:modified>
</cp:coreProperties>
</file>